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7"/>
  </p:notesMasterIdLst>
  <p:sldIdLst>
    <p:sldId id="358" r:id="rId2"/>
    <p:sldId id="368" r:id="rId3"/>
    <p:sldId id="366" r:id="rId4"/>
    <p:sldId id="367" r:id="rId5"/>
    <p:sldId id="364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33"/>
    <a:srgbClr val="FF9966"/>
    <a:srgbClr val="FF9999"/>
    <a:srgbClr val="990033"/>
    <a:srgbClr val="FAD4CE"/>
    <a:srgbClr val="66CCFF"/>
    <a:srgbClr val="080400"/>
    <a:srgbClr val="893501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>
        <c:manualLayout>
          <c:layoutTarget val="inner"/>
          <c:xMode val="edge"/>
          <c:yMode val="edge"/>
          <c:x val="0.48355591199892761"/>
          <c:y val="5.4743159750101821E-2"/>
          <c:w val="0.51491153167781867"/>
          <c:h val="0.945256840249898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6.743247822321946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700" baseline="0" dirty="0" smtClean="0"/>
                      <a:t>570</a:t>
                    </a:r>
                    <a:endParaRPr lang="en-US" sz="1700" baseline="0" dirty="0"/>
                  </a:p>
                </c:rich>
              </c:tx>
              <c:showVal val="1"/>
              <c:separator>
</c:separator>
            </c:dLbl>
            <c:dLbl>
              <c:idx val="1"/>
              <c:layout>
                <c:manualLayout>
                  <c:x val="-7.049759086973003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700" baseline="0" dirty="0" smtClean="0"/>
                      <a:t>121    </a:t>
                    </a:r>
                    <a:endParaRPr lang="en-US" sz="1700" baseline="0" dirty="0"/>
                  </a:p>
                </c:rich>
              </c:tx>
              <c:showVal val="1"/>
              <c:separator>; </c:separator>
            </c:dLbl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Val val="1"/>
            <c:separator>
</c:separator>
          </c:dLbls>
          <c:cat>
            <c:strRef>
              <c:f>Лист1!$A$2:$A$7</c:f>
              <c:strCache>
                <c:ptCount val="6"/>
                <c:pt idx="0">
                  <c:v>Основы светской этики</c:v>
                </c:pt>
                <c:pt idx="1">
                  <c:v>Основы мировых религиозных культур</c:v>
                </c:pt>
                <c:pt idx="2">
                  <c:v>Основы православной культуры</c:v>
                </c:pt>
                <c:pt idx="3">
                  <c:v>Основы буддийской культуры</c:v>
                </c:pt>
                <c:pt idx="4">
                  <c:v>Основы исламской культуры</c:v>
                </c:pt>
                <c:pt idx="5">
                  <c:v>Основы иудейской культуры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576</c:v>
                </c:pt>
                <c:pt idx="1">
                  <c:v>121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55453952"/>
        <c:axId val="55461376"/>
      </c:barChart>
      <c:catAx>
        <c:axId val="55453952"/>
        <c:scaling>
          <c:orientation val="minMax"/>
        </c:scaling>
        <c:axPos val="l"/>
        <c:majorTickMark val="none"/>
        <c:tickLblPos val="nextTo"/>
        <c:spPr>
          <a:ln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sz="1700" baseline="0"/>
            </a:pPr>
            <a:endParaRPr lang="ru-RU"/>
          </a:p>
        </c:txPr>
        <c:crossAx val="55461376"/>
        <c:crosses val="autoZero"/>
        <c:auto val="1"/>
        <c:lblAlgn val="ctr"/>
        <c:lblOffset val="100"/>
      </c:catAx>
      <c:valAx>
        <c:axId val="55461376"/>
        <c:scaling>
          <c:orientation val="minMax"/>
          <c:max val="645"/>
          <c:min val="0"/>
        </c:scaling>
        <c:delete val="1"/>
        <c:axPos val="b"/>
        <c:numFmt formatCode="General" sourceLinked="1"/>
        <c:majorTickMark val="none"/>
        <c:tickLblPos val="nextTo"/>
        <c:crossAx val="55453952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5E3B72-44E8-4FEA-A51C-B347715B834C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370803-A9C2-43D5-AC12-8EA2740E5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6E8103-0CFC-4326-8B1D-7792CB0ABC9C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482A657-DC41-49D3-97E2-FFB9E2BE74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C8F80-3532-4A8D-9E99-7934241616B0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CF4F2-5297-4AAD-84B2-04E83AAD7A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B29AC-FC29-4F78-BD1D-BAEE5F8D923E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9AF59-0314-45DB-8F97-E25DAF86AA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B4997D-CE6E-464C-8FEF-6CF5690271D4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97E26B5-8250-470A-A4F7-08B7ECB4DC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91DE4-27C1-4465-9E9D-B4237AA17B23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70B60-3C29-4656-8588-DC919B7192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7F8035-A07F-400B-839D-1534A7A63BD0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68379-809E-4729-86BC-2D568330E8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5C973-18F8-4303-9AC9-5ECAE10DD26D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BEAE45E5-E752-4056-AA97-9811D1FBA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081526-64D7-41AC-82A1-560C7B629976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6693B-61A3-4CD3-8C09-07592004D9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9AEAD-C0B4-442B-93D0-5825A4DE39E2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353A0-F3CF-4789-8A7D-5EF1AC0EBA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06F3D-E419-4A8A-AFBF-EF2B886059BD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74BAE-9728-48E3-8365-B5D9A824AD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6D2AF2-CAE3-451B-877A-A30FF68310F1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E16F9-FF38-40C1-833C-E6691AEA0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D4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2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B6FE33-2E4D-4AFD-9A91-F5C4502CD5B2}" type="datetimeFigureOut">
              <a:rPr lang="ru-RU" smtClean="0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3FC7F22-7CDF-440B-B780-536C6BB4C4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357158" y="4214818"/>
            <a:ext cx="8501122" cy="2286016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 реализации в общеобразовательных учреждениях Чукотского автономного округа комплексного учебного курса «Основы религиозных культур и светской этики» </a:t>
            </a:r>
          </a:p>
          <a:p>
            <a:pPr marL="342900" indent="-3429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2013-2014 учебный </a:t>
            </a:r>
            <a:r>
              <a:rPr lang="ru-RU" sz="2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200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4143404" cy="31029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9933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214422"/>
          <a:ext cx="8786874" cy="1822651"/>
        </p:xfrm>
        <a:graphic>
          <a:graphicData uri="http://schemas.openxmlformats.org/drawingml/2006/table">
            <a:tbl>
              <a:tblPr/>
              <a:tblGrid>
                <a:gridCol w="653573"/>
                <a:gridCol w="726188"/>
                <a:gridCol w="1161900"/>
                <a:gridCol w="1089281"/>
                <a:gridCol w="726188"/>
                <a:gridCol w="1089281"/>
                <a:gridCol w="871425"/>
                <a:gridCol w="897402"/>
                <a:gridCol w="857256"/>
                <a:gridCol w="714380"/>
              </a:tblGrid>
              <a:tr h="2449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Кол-во школ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Кол-во 4-х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Общее кол-во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Количество обучающихся, выбравших модули: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5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Основы мировых религиозных культур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Основы светской этики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Основы православной культуры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Основы иудейской культуры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Основы буддийской культуры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Основы исламской культуры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 выбрали ничего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121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570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42852"/>
            <a:ext cx="6715172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о выборе модулей учащимися 4-х классов </a:t>
            </a:r>
          </a:p>
          <a:p>
            <a:pPr algn="ctr"/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2013-2014 учебном году</a:t>
            </a:r>
          </a:p>
          <a:p>
            <a:pPr algn="ctr"/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(сведения на 1 октября 2013 г.)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72330" y="142852"/>
            <a:ext cx="1928826" cy="887178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</p:pic>
      <p:graphicFrame>
        <p:nvGraphicFramePr>
          <p:cNvPr id="6" name="Диаграмма 5"/>
          <p:cNvGraphicFramePr/>
          <p:nvPr/>
        </p:nvGraphicFramePr>
        <p:xfrm>
          <a:off x="428596" y="3000348"/>
          <a:ext cx="821537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736"/>
          <a:ext cx="8715436" cy="5040937"/>
        </p:xfrm>
        <a:graphic>
          <a:graphicData uri="http://schemas.openxmlformats.org/drawingml/2006/table">
            <a:tbl>
              <a:tblPr/>
              <a:tblGrid>
                <a:gridCol w="285752"/>
                <a:gridCol w="1214446"/>
                <a:gridCol w="1143008"/>
                <a:gridCol w="928694"/>
                <a:gridCol w="571504"/>
                <a:gridCol w="642942"/>
                <a:gridCol w="571504"/>
                <a:gridCol w="428628"/>
                <a:gridCol w="428628"/>
                <a:gridCol w="357190"/>
                <a:gridCol w="571504"/>
                <a:gridCol w="500066"/>
                <a:gridCol w="571504"/>
                <a:gridCol w="500066"/>
              </a:tblGrid>
              <a:tr h="428628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работников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педагогических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работников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пенсионного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общей численности работников имеют образование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общей численности работников имеют стаж педагогической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незаконч.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высшее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среднее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среднее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специальное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 2 лет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2 до 5 лет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5 до 10 лет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10 до 20 лет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свыше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20 лет</a:t>
                      </a: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Категория работников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7838"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педагогич.</a:t>
                      </a:r>
                      <a:endParaRPr lang="ru-RU" sz="10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педагогич.</a:t>
                      </a:r>
                      <a:endParaRPr lang="ru-RU" sz="10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90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Учитель 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учитель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начальных классов</a:t>
                      </a:r>
                    </a:p>
                  </a:txBody>
                  <a:tcPr marL="40294" marR="402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21%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учитель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истории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 обществознания</a:t>
                      </a:r>
                    </a:p>
                  </a:txBody>
                  <a:tcPr marL="40294" marR="402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учитель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русского языка и литературы</a:t>
                      </a:r>
                    </a:p>
                  </a:txBody>
                  <a:tcPr marL="40294" marR="402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учитель английского языка, географии, технологии и т.д.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0294" marR="402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14%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5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21%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ET"/>
                        <a:ea typeface="Times New Roman"/>
                        <a:cs typeface="Times New Roman"/>
                      </a:endParaRPr>
                    </a:p>
                  </a:txBody>
                  <a:tcPr marL="40294" marR="40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664373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Данные о кадровом составе,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привлеченном для реализации комплексного курса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«Основы религиозных культур и светской этики»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2013-2014 ученый год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72330" y="142852"/>
            <a:ext cx="1928826" cy="887178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4" y="1285860"/>
          <a:ext cx="8429686" cy="5439528"/>
        </p:xfrm>
        <a:graphic>
          <a:graphicData uri="http://schemas.openxmlformats.org/drawingml/2006/table">
            <a:tbl>
              <a:tblPr/>
              <a:tblGrid>
                <a:gridCol w="360270"/>
                <a:gridCol w="1139930"/>
                <a:gridCol w="1237847"/>
                <a:gridCol w="1161108"/>
                <a:gridCol w="1072561"/>
                <a:gridCol w="1080808"/>
                <a:gridCol w="984951"/>
                <a:gridCol w="1392211"/>
              </a:tblGrid>
              <a:tr h="4340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Общее количество учителей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Общее количество учителей, прошедших повышение квалификации по курсу ОРКСЭ на базе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АПКиППРО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ФИРО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Общее количество учителей, прошедших повышение квалификации по курсу ОРКСЭ на базе региональных ИПК, стажировочных площадок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4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программам разработанным на основе примерной (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АПКиППРО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, ФИРО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региональным программам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программам свыше 72 часов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очно-заочной форме с использованием вебинаров (и других современных информационных технологий)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Всего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i="1" dirty="0">
                          <a:latin typeface="Berlin Sans FB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том</a:t>
                      </a:r>
                      <a:r>
                        <a:rPr lang="ru-RU" sz="1200" i="1" dirty="0">
                          <a:latin typeface="Berlin Sans FB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числе</a:t>
                      </a:r>
                      <a:r>
                        <a:rPr lang="ru-RU" sz="1200" i="1" dirty="0">
                          <a:latin typeface="Berlin Sans FB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200" i="1" dirty="0">
                          <a:latin typeface="Berlin Sans FB"/>
                          <a:ea typeface="Times New Roman"/>
                        </a:rPr>
                        <a:t>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специальности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учитель начальных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классов</a:t>
                      </a:r>
                    </a:p>
                  </a:txBody>
                  <a:tcPr marL="6060" marR="6060" marT="6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Berlin Sans FB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учитель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истории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обществознания</a:t>
                      </a:r>
                    </a:p>
                  </a:txBody>
                  <a:tcPr marL="6060" marR="6060" marT="6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Berlin Sans FB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учитель русского языка и литературы</a:t>
                      </a:r>
                    </a:p>
                  </a:txBody>
                  <a:tcPr marL="6060" marR="6060" marT="6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Berlin Sans FB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учитель английского языка, географии, технологии и т.д.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60" marR="6060" marT="60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060" marR="6060" marT="6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142852"/>
            <a:ext cx="6643734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о качестве подготовки (повышении квалификации) учителей общеобразовательных учреждений, реализующих комплексный курс ОРКСЭ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72330" y="142852"/>
            <a:ext cx="1928826" cy="887178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142853"/>
            <a:ext cx="664373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сайт поддержки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внедрения курса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http://www.orkce.org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72330" y="142852"/>
            <a:ext cx="1928826" cy="887178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357298"/>
            <a:ext cx="721523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25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2348</TotalTime>
  <Words>378</Words>
  <Application>Microsoft Office PowerPoint</Application>
  <PresentationFormat>Экран (4:3)</PresentationFormat>
  <Paragraphs>133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реализации государственной политики в области духовно-нравственого воспитания</dc:title>
  <dc:creator>Морозова</dc:creator>
  <cp:lastModifiedBy>user89</cp:lastModifiedBy>
  <cp:revision>325</cp:revision>
  <dcterms:created xsi:type="dcterms:W3CDTF">2010-03-06T04:58:22Z</dcterms:created>
  <dcterms:modified xsi:type="dcterms:W3CDTF">2013-11-12T03:31:49Z</dcterms:modified>
</cp:coreProperties>
</file>